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42803763" cy="30275213"/>
  <p:notesSz cx="6858000" cy="9144000"/>
  <p:defaultTextStyle>
    <a:defPPr>
      <a:defRPr lang="en-US"/>
    </a:defPPr>
    <a:lvl1pPr marL="0" algn="l" defTabSz="4175882" rtl="0" eaLnBrk="1" latinLnBrk="0" hangingPunct="1">
      <a:defRPr sz="8220" kern="1200">
        <a:solidFill>
          <a:schemeClr val="tx1"/>
        </a:solidFill>
        <a:latin typeface="+mn-lt"/>
        <a:ea typeface="+mn-ea"/>
        <a:cs typeface="+mn-cs"/>
      </a:defRPr>
    </a:lvl1pPr>
    <a:lvl2pPr marL="2087941" algn="l" defTabSz="4175882" rtl="0" eaLnBrk="1" latinLnBrk="0" hangingPunct="1">
      <a:defRPr sz="8220" kern="1200">
        <a:solidFill>
          <a:schemeClr val="tx1"/>
        </a:solidFill>
        <a:latin typeface="+mn-lt"/>
        <a:ea typeface="+mn-ea"/>
        <a:cs typeface="+mn-cs"/>
      </a:defRPr>
    </a:lvl2pPr>
    <a:lvl3pPr marL="4175882" algn="l" defTabSz="4175882" rtl="0" eaLnBrk="1" latinLnBrk="0" hangingPunct="1">
      <a:defRPr sz="8220" kern="1200">
        <a:solidFill>
          <a:schemeClr val="tx1"/>
        </a:solidFill>
        <a:latin typeface="+mn-lt"/>
        <a:ea typeface="+mn-ea"/>
        <a:cs typeface="+mn-cs"/>
      </a:defRPr>
    </a:lvl3pPr>
    <a:lvl4pPr marL="6263823" algn="l" defTabSz="4175882" rtl="0" eaLnBrk="1" latinLnBrk="0" hangingPunct="1">
      <a:defRPr sz="8220" kern="1200">
        <a:solidFill>
          <a:schemeClr val="tx1"/>
        </a:solidFill>
        <a:latin typeface="+mn-lt"/>
        <a:ea typeface="+mn-ea"/>
        <a:cs typeface="+mn-cs"/>
      </a:defRPr>
    </a:lvl4pPr>
    <a:lvl5pPr marL="8351764" algn="l" defTabSz="4175882" rtl="0" eaLnBrk="1" latinLnBrk="0" hangingPunct="1">
      <a:defRPr sz="8220" kern="1200">
        <a:solidFill>
          <a:schemeClr val="tx1"/>
        </a:solidFill>
        <a:latin typeface="+mn-lt"/>
        <a:ea typeface="+mn-ea"/>
        <a:cs typeface="+mn-cs"/>
      </a:defRPr>
    </a:lvl5pPr>
    <a:lvl6pPr marL="10439705" algn="l" defTabSz="4175882" rtl="0" eaLnBrk="1" latinLnBrk="0" hangingPunct="1">
      <a:defRPr sz="8220" kern="1200">
        <a:solidFill>
          <a:schemeClr val="tx1"/>
        </a:solidFill>
        <a:latin typeface="+mn-lt"/>
        <a:ea typeface="+mn-ea"/>
        <a:cs typeface="+mn-cs"/>
      </a:defRPr>
    </a:lvl6pPr>
    <a:lvl7pPr marL="12527646" algn="l" defTabSz="4175882" rtl="0" eaLnBrk="1" latinLnBrk="0" hangingPunct="1">
      <a:defRPr sz="8220" kern="1200">
        <a:solidFill>
          <a:schemeClr val="tx1"/>
        </a:solidFill>
        <a:latin typeface="+mn-lt"/>
        <a:ea typeface="+mn-ea"/>
        <a:cs typeface="+mn-cs"/>
      </a:defRPr>
    </a:lvl7pPr>
    <a:lvl8pPr marL="14615587" algn="l" defTabSz="4175882" rtl="0" eaLnBrk="1" latinLnBrk="0" hangingPunct="1">
      <a:defRPr sz="8220" kern="1200">
        <a:solidFill>
          <a:schemeClr val="tx1"/>
        </a:solidFill>
        <a:latin typeface="+mn-lt"/>
        <a:ea typeface="+mn-ea"/>
        <a:cs typeface="+mn-cs"/>
      </a:defRPr>
    </a:lvl8pPr>
    <a:lvl9pPr marL="16703528" algn="l" defTabSz="4175882" rtl="0" eaLnBrk="1" latinLnBrk="0" hangingPunct="1">
      <a:defRPr sz="822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9536" userDrawn="1">
          <p15:clr>
            <a:srgbClr val="A4A3A4"/>
          </p15:clr>
        </p15:guide>
        <p15:guide id="2" pos="1348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933C"/>
    <a:srgbClr val="2E7D92"/>
    <a:srgbClr val="607731"/>
    <a:srgbClr val="E46C0A"/>
    <a:srgbClr val="E57112"/>
    <a:srgbClr val="01658D"/>
    <a:srgbClr val="AEBF8C"/>
    <a:srgbClr val="A9C571"/>
    <a:srgbClr val="014663"/>
    <a:srgbClr val="BAA6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21" autoAdjust="0"/>
    <p:restoredTop sz="94660"/>
  </p:normalViewPr>
  <p:slideViewPr>
    <p:cSldViewPr>
      <p:cViewPr>
        <p:scale>
          <a:sx n="50" d="100"/>
          <a:sy n="50" d="100"/>
        </p:scale>
        <p:origin x="-1184" y="-88"/>
      </p:cViewPr>
      <p:guideLst>
        <p:guide orient="horz" pos="9536"/>
        <p:guide pos="1348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8F22F-54C0-4AC0-84A8-A3DC6F27E6AB}" type="datetimeFigureOut">
              <a:rPr lang="en-GB" smtClean="0"/>
              <a:t>02/04/19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7806D0-E50B-40BA-A167-E85323B3DDC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936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7806D0-E50B-40BA-A167-E85323B3DDC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5459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9404941"/>
            <a:ext cx="36383199" cy="64895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0565" y="17155954"/>
            <a:ext cx="29962634" cy="773699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032728" y="1212415"/>
            <a:ext cx="9630847" cy="2583204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40188" y="1212415"/>
            <a:ext cx="28179144" cy="2583204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81202" y="19454630"/>
            <a:ext cx="36383199" cy="601299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81202" y="12831929"/>
            <a:ext cx="36383199" cy="6622701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40188" y="7064219"/>
            <a:ext cx="18904995" cy="1998024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58580" y="7064219"/>
            <a:ext cx="18904995" cy="1998024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0188" y="6776884"/>
            <a:ext cx="18912429" cy="282428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40188" y="9601167"/>
            <a:ext cx="18912429" cy="174432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743719" y="6776884"/>
            <a:ext cx="18919858" cy="282428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743719" y="9601167"/>
            <a:ext cx="18919858" cy="1744329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0191" y="1205402"/>
            <a:ext cx="14082143" cy="512996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35082" y="1205404"/>
            <a:ext cx="23928493" cy="2583905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40191" y="6335371"/>
            <a:ext cx="14082143" cy="2070908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9837" y="21192649"/>
            <a:ext cx="25682258" cy="250191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9837" y="2705146"/>
            <a:ext cx="25682258" cy="1816512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9837" y="23694561"/>
            <a:ext cx="25682258" cy="35531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40188" y="1212412"/>
            <a:ext cx="38523387" cy="50458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40188" y="7064219"/>
            <a:ext cx="38523387" cy="199802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40188" y="28060639"/>
            <a:ext cx="9987545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0A97C-6094-44F3-9AD2-0A11796E8BE7}" type="datetimeFigureOut">
              <a:rPr lang="en-US" smtClean="0"/>
              <a:t>02/04/19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624619" y="28060639"/>
            <a:ext cx="13554525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676030" y="28060639"/>
            <a:ext cx="9987545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8D163-8FEE-4B6A-977D-600E3843CE6C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jpg"/><Relationship Id="rId10" Type="http://schemas.openxmlformats.org/officeDocument/2006/relationships/image" Target="../media/image8.jpg"/><Relationship Id="rId11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4417105" y="18233950"/>
            <a:ext cx="107291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3200" b="1" i="1" dirty="0" smtClean="0">
                <a:solidFill>
                  <a:srgbClr val="FF0000"/>
                </a:solidFill>
                <a:cs typeface="Arial" pitchFamily="34" charset="0"/>
              </a:rPr>
              <a:t>Galton boards</a:t>
            </a:r>
            <a:r>
              <a:rPr lang="en-GB" sz="3200" dirty="0" smtClean="0">
                <a:cs typeface="Arial" pitchFamily="34" charset="0"/>
              </a:rPr>
              <a:t>: steel </a:t>
            </a:r>
            <a:r>
              <a:rPr lang="en-GB" sz="3200" dirty="0">
                <a:cs typeface="Arial" pitchFamily="34" charset="0"/>
              </a:rPr>
              <a:t>balls travel </a:t>
            </a:r>
            <a:r>
              <a:rPr lang="en-GB" sz="3200" dirty="0" smtClean="0">
                <a:cs typeface="Arial" pitchFamily="34" charset="0"/>
              </a:rPr>
              <a:t>down </a:t>
            </a:r>
            <a:r>
              <a:rPr lang="en-GB" sz="3200" dirty="0">
                <a:cs typeface="Arial" pitchFamily="34" charset="0"/>
              </a:rPr>
              <a:t>and land in 1</a:t>
            </a:r>
            <a:r>
              <a:rPr lang="en-GB" sz="3200" dirty="0" smtClean="0">
                <a:cs typeface="Arial" pitchFamily="34" charset="0"/>
              </a:rPr>
              <a:t> </a:t>
            </a:r>
            <a:r>
              <a:rPr lang="en-GB" sz="3200" dirty="0">
                <a:cs typeface="Arial" pitchFamily="34" charset="0"/>
              </a:rPr>
              <a:t>of 4 columns with at each </a:t>
            </a:r>
            <a:r>
              <a:rPr lang="en-GB" sz="3200" dirty="0" smtClean="0">
                <a:cs typeface="Arial" pitchFamily="34" charset="0"/>
              </a:rPr>
              <a:t>junction </a:t>
            </a:r>
            <a:r>
              <a:rPr lang="en-GB" sz="3200" dirty="0">
                <a:cs typeface="Arial" pitchFamily="34" charset="0"/>
              </a:rPr>
              <a:t>a 50% chance </a:t>
            </a:r>
            <a:r>
              <a:rPr lang="en-GB" sz="3200" dirty="0" smtClean="0">
                <a:cs typeface="Arial" pitchFamily="34" charset="0"/>
              </a:rPr>
              <a:t>of </a:t>
            </a:r>
            <a:r>
              <a:rPr lang="en-GB" sz="3200" dirty="0">
                <a:cs typeface="Arial" pitchFamily="34" charset="0"/>
              </a:rPr>
              <a:t>ball going left or right. </a:t>
            </a:r>
            <a:r>
              <a:rPr lang="en-GB" sz="3200" dirty="0" smtClean="0">
                <a:cs typeface="Arial" pitchFamily="34" charset="0"/>
              </a:rPr>
              <a:t>Galton </a:t>
            </a:r>
            <a:r>
              <a:rPr lang="en-GB" sz="3200" dirty="0">
                <a:cs typeface="Arial" pitchFamily="34" charset="0"/>
              </a:rPr>
              <a:t>boards </a:t>
            </a:r>
            <a:r>
              <a:rPr lang="en-GB" sz="3200" dirty="0" smtClean="0">
                <a:cs typeface="Arial" pitchFamily="34" charset="0"/>
              </a:rPr>
              <a:t>randomly determine: (</a:t>
            </a:r>
            <a:r>
              <a:rPr lang="en-GB" sz="3200" dirty="0" err="1" smtClean="0">
                <a:cs typeface="Arial" pitchFamily="34" charset="0"/>
              </a:rPr>
              <a:t>i</a:t>
            </a:r>
            <a:r>
              <a:rPr lang="en-GB" sz="3200" dirty="0" smtClean="0">
                <a:cs typeface="Arial" pitchFamily="34" charset="0"/>
              </a:rPr>
              <a:t>) </a:t>
            </a:r>
            <a:r>
              <a:rPr lang="en-GB" sz="3200" dirty="0">
                <a:solidFill>
                  <a:srgbClr val="0000FF"/>
                </a:solidFill>
                <a:cs typeface="Arial" pitchFamily="34" charset="0"/>
              </a:rPr>
              <a:t>r</a:t>
            </a:r>
            <a:r>
              <a:rPr lang="en-GB" sz="3200" dirty="0" smtClean="0">
                <a:solidFill>
                  <a:srgbClr val="0000FF"/>
                </a:solidFill>
                <a:cs typeface="Arial" pitchFamily="34" charset="0"/>
              </a:rPr>
              <a:t>ainfall </a:t>
            </a:r>
            <a:r>
              <a:rPr lang="en-GB" sz="3200" dirty="0">
                <a:solidFill>
                  <a:srgbClr val="0000FF"/>
                </a:solidFill>
                <a:cs typeface="Arial" pitchFamily="34" charset="0"/>
              </a:rPr>
              <a:t>amount </a:t>
            </a:r>
            <a:r>
              <a:rPr lang="en-GB" sz="3200" dirty="0" smtClean="0">
                <a:cs typeface="Arial" pitchFamily="34" charset="0"/>
              </a:rPr>
              <a:t>(columns: 1s, 2s, 4s, </a:t>
            </a:r>
            <a:r>
              <a:rPr lang="en-GB" sz="3200" dirty="0">
                <a:cs typeface="Arial" pitchFamily="34" charset="0"/>
              </a:rPr>
              <a:t>or </a:t>
            </a:r>
            <a:r>
              <a:rPr lang="en-GB" sz="3200" dirty="0" smtClean="0">
                <a:cs typeface="Arial" pitchFamily="34" charset="0"/>
              </a:rPr>
              <a:t>9s) and (ii) </a:t>
            </a:r>
            <a:r>
              <a:rPr lang="en-GB" sz="3200" dirty="0">
                <a:solidFill>
                  <a:srgbClr val="0000FF"/>
                </a:solidFill>
                <a:cs typeface="Arial" pitchFamily="34" charset="0"/>
              </a:rPr>
              <a:t>r</a:t>
            </a:r>
            <a:r>
              <a:rPr lang="en-GB" sz="3200" dirty="0" smtClean="0">
                <a:solidFill>
                  <a:srgbClr val="0000FF"/>
                </a:solidFill>
                <a:cs typeface="Arial" pitchFamily="34" charset="0"/>
              </a:rPr>
              <a:t>ainfall </a:t>
            </a:r>
            <a:r>
              <a:rPr lang="en-GB" sz="3200" dirty="0">
                <a:solidFill>
                  <a:srgbClr val="0000FF"/>
                </a:solidFill>
                <a:cs typeface="Arial" pitchFamily="34" charset="0"/>
              </a:rPr>
              <a:t>location </a:t>
            </a:r>
            <a:r>
              <a:rPr lang="en-GB" sz="3200" dirty="0" smtClean="0">
                <a:cs typeface="Arial" pitchFamily="34" charset="0"/>
              </a:rPr>
              <a:t>(columns: lake/reservoir, </a:t>
            </a:r>
            <a:r>
              <a:rPr lang="en-GB" sz="3200" dirty="0">
                <a:cs typeface="Arial" pitchFamily="34" charset="0"/>
              </a:rPr>
              <a:t>moor &amp;</a:t>
            </a:r>
            <a:r>
              <a:rPr lang="en-GB" sz="3200" dirty="0" smtClean="0">
                <a:cs typeface="Arial" pitchFamily="34" charset="0"/>
              </a:rPr>
              <a:t> reservoir, moor, or no rainfall). Probability asymmetric Galton board: (3,7,5,1)/16. </a:t>
            </a:r>
            <a:r>
              <a:rPr lang="en-GB" sz="3200" b="1" i="1" dirty="0" smtClean="0">
                <a:solidFill>
                  <a:srgbClr val="FF0000"/>
                </a:solidFill>
                <a:cs typeface="Arial" pitchFamily="34" charset="0"/>
              </a:rPr>
              <a:t>Plan view</a:t>
            </a:r>
            <a:r>
              <a:rPr lang="en-GB" sz="3200" dirty="0" smtClean="0">
                <a:cs typeface="Arial" pitchFamily="34" charset="0"/>
              </a:rPr>
              <a:t>:</a:t>
            </a:r>
            <a:endParaRPr lang="en-GB" sz="3200" dirty="0">
              <a:cs typeface="Arial" pitchFamily="34" charset="0"/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0" y="0"/>
            <a:ext cx="42803763" cy="5344518"/>
          </a:xfrm>
          <a:prstGeom prst="rect">
            <a:avLst/>
          </a:prstGeom>
          <a:solidFill>
            <a:srgbClr val="01466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39841" y="87934"/>
            <a:ext cx="36383199" cy="5184576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GB" sz="9800" dirty="0" err="1">
                <a:solidFill>
                  <a:schemeClr val="bg1"/>
                </a:solidFill>
                <a:cs typeface="Arial" pitchFamily="34" charset="0"/>
              </a:rPr>
              <a:t>Wetropolis</a:t>
            </a:r>
            <a:r>
              <a:rPr lang="en-GB" sz="9800" dirty="0">
                <a:solidFill>
                  <a:schemeClr val="bg1"/>
                </a:solidFill>
                <a:cs typeface="Arial" pitchFamily="34" charset="0"/>
              </a:rPr>
              <a:t>: </a:t>
            </a:r>
            <a:r>
              <a:rPr lang="en-GB" sz="9800" dirty="0" smtClean="0">
                <a:solidFill>
                  <a:schemeClr val="bg1"/>
                </a:solidFill>
                <a:cs typeface="Arial" pitchFamily="34" charset="0"/>
              </a:rPr>
              <a:t>models for education &amp; water-management of floods and droughts </a:t>
            </a:r>
            <a:r>
              <a:rPr lang="en-GB" sz="9600" dirty="0">
                <a:solidFill>
                  <a:schemeClr val="bg1"/>
                </a:solidFill>
                <a:cs typeface="Arial" pitchFamily="34" charset="0"/>
              </a:rPr>
              <a:t/>
            </a:r>
            <a:br>
              <a:rPr lang="en-GB" sz="9600" dirty="0">
                <a:solidFill>
                  <a:schemeClr val="bg1"/>
                </a:solidFill>
                <a:cs typeface="Arial" pitchFamily="34" charset="0"/>
              </a:rPr>
            </a:br>
            <a:r>
              <a:rPr lang="en-GB" sz="6000" dirty="0">
                <a:solidFill>
                  <a:schemeClr val="bg1"/>
                </a:solidFill>
                <a:cs typeface="Arial" pitchFamily="34" charset="0"/>
              </a:rPr>
              <a:t>Onno Bokhove</a:t>
            </a:r>
            <a:r>
              <a:rPr lang="en-GB" sz="6000" baseline="30000" dirty="0">
                <a:solidFill>
                  <a:schemeClr val="bg1"/>
                </a:solidFill>
                <a:cs typeface="Arial" pitchFamily="34" charset="0"/>
              </a:rPr>
              <a:t>1</a:t>
            </a:r>
            <a:r>
              <a:rPr lang="en-GB" sz="6000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GB" sz="6000" dirty="0">
                <a:solidFill>
                  <a:schemeClr val="bg1"/>
                </a:solidFill>
                <a:cs typeface="Arial" pitchFamily="34" charset="0"/>
              </a:rPr>
              <a:t>Tom </a:t>
            </a:r>
            <a:r>
              <a:rPr lang="en-GB" sz="6000" dirty="0" smtClean="0">
                <a:solidFill>
                  <a:schemeClr val="bg1"/>
                </a:solidFill>
                <a:cs typeface="Arial" pitchFamily="34" charset="0"/>
              </a:rPr>
              <a:t>Kent</a:t>
            </a:r>
            <a:r>
              <a:rPr lang="en-GB" sz="6000" baseline="30000" dirty="0">
                <a:solidFill>
                  <a:schemeClr val="bg1"/>
                </a:solidFill>
                <a:cs typeface="Arial" pitchFamily="34" charset="0"/>
              </a:rPr>
              <a:t>1</a:t>
            </a:r>
            <a:r>
              <a:rPr lang="en-GB" sz="6000" dirty="0" smtClean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GB" sz="6000" dirty="0" err="1" smtClean="0">
                <a:solidFill>
                  <a:schemeClr val="bg1"/>
                </a:solidFill>
                <a:cs typeface="Arial" pitchFamily="34" charset="0"/>
              </a:rPr>
              <a:t>Henk</a:t>
            </a:r>
            <a:r>
              <a:rPr lang="en-GB" sz="6000" dirty="0" smtClean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GB" sz="6000" dirty="0" smtClean="0">
                <a:solidFill>
                  <a:schemeClr val="bg1"/>
                </a:solidFill>
                <a:cs typeface="Arial" pitchFamily="34" charset="0"/>
              </a:rPr>
              <a:t>de Poot</a:t>
            </a:r>
            <a:r>
              <a:rPr lang="en-GB" sz="6000" baseline="30000" dirty="0" smtClean="0">
                <a:solidFill>
                  <a:schemeClr val="bg1"/>
                </a:solidFill>
                <a:cs typeface="Arial" pitchFamily="34" charset="0"/>
              </a:rPr>
              <a:t>2</a:t>
            </a:r>
            <a:r>
              <a:rPr lang="en-GB" sz="6000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GB" sz="6000" dirty="0" smtClean="0">
                <a:solidFill>
                  <a:schemeClr val="bg1"/>
                </a:solidFill>
                <a:cs typeface="Arial" pitchFamily="34" charset="0"/>
              </a:rPr>
              <a:t>and </a:t>
            </a:r>
            <a:r>
              <a:rPr lang="en-GB" sz="6000" dirty="0" err="1" smtClean="0">
                <a:solidFill>
                  <a:schemeClr val="bg1"/>
                </a:solidFill>
                <a:cs typeface="Arial" pitchFamily="34" charset="0"/>
              </a:rPr>
              <a:t>Wout</a:t>
            </a:r>
            <a:r>
              <a:rPr lang="en-GB" sz="6000" dirty="0" smtClean="0">
                <a:solidFill>
                  <a:schemeClr val="bg1"/>
                </a:solidFill>
                <a:cs typeface="Arial" pitchFamily="34" charset="0"/>
              </a:rPr>
              <a:t> Zweers</a:t>
            </a:r>
            <a:r>
              <a:rPr lang="en-GB" sz="6000" baseline="30000" dirty="0">
                <a:solidFill>
                  <a:schemeClr val="bg1"/>
                </a:solidFill>
                <a:cs typeface="Arial" pitchFamily="34" charset="0"/>
              </a:rPr>
              <a:t>3</a:t>
            </a:r>
            <a:r>
              <a:rPr lang="en-GB" sz="6000" dirty="0" smtClean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GB" sz="6000" baseline="30000" dirty="0">
                <a:solidFill>
                  <a:schemeClr val="bg1"/>
                </a:solidFill>
                <a:cs typeface="Arial" pitchFamily="34" charset="0"/>
              </a:rPr>
              <a:t/>
            </a:r>
            <a:br>
              <a:rPr lang="en-GB" sz="6000" baseline="30000" dirty="0">
                <a:solidFill>
                  <a:schemeClr val="bg1"/>
                </a:solidFill>
                <a:cs typeface="Arial" pitchFamily="34" charset="0"/>
              </a:rPr>
            </a:br>
            <a:r>
              <a:rPr lang="en-GB" baseline="30000" dirty="0" smtClean="0">
                <a:solidFill>
                  <a:schemeClr val="bg1"/>
                </a:solidFill>
                <a:cs typeface="Arial" pitchFamily="34" charset="0"/>
              </a:rPr>
              <a:t>1</a:t>
            </a:r>
            <a:r>
              <a:rPr lang="en-GB" dirty="0" smtClean="0">
                <a:solidFill>
                  <a:schemeClr val="bg1"/>
                </a:solidFill>
                <a:cs typeface="Arial" pitchFamily="34" charset="0"/>
              </a:rPr>
              <a:t>School </a:t>
            </a:r>
            <a:r>
              <a:rPr lang="en-GB" dirty="0">
                <a:solidFill>
                  <a:schemeClr val="bg1"/>
                </a:solidFill>
                <a:cs typeface="Arial" pitchFamily="34" charset="0"/>
              </a:rPr>
              <a:t>of </a:t>
            </a:r>
            <a:r>
              <a:rPr lang="en-GB" dirty="0" smtClean="0">
                <a:solidFill>
                  <a:schemeClr val="bg1"/>
                </a:solidFill>
                <a:cs typeface="Arial" pitchFamily="34" charset="0"/>
              </a:rPr>
              <a:t>Mathematics</a:t>
            </a:r>
            <a:r>
              <a:rPr lang="en-GB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GB" dirty="0" smtClean="0">
                <a:solidFill>
                  <a:schemeClr val="bg1"/>
                </a:solidFill>
                <a:cs typeface="Arial" pitchFamily="34" charset="0"/>
              </a:rPr>
              <a:t>University </a:t>
            </a:r>
            <a:r>
              <a:rPr lang="en-GB" dirty="0">
                <a:solidFill>
                  <a:schemeClr val="bg1"/>
                </a:solidFill>
                <a:cs typeface="Arial" pitchFamily="34" charset="0"/>
              </a:rPr>
              <a:t>of Leeds, </a:t>
            </a:r>
            <a:r>
              <a:rPr lang="en-GB" dirty="0" smtClean="0">
                <a:solidFill>
                  <a:schemeClr val="bg1"/>
                </a:solidFill>
                <a:cs typeface="Arial" pitchFamily="34" charset="0"/>
              </a:rPr>
              <a:t>Leeds, UK</a:t>
            </a:r>
            <a:r>
              <a:rPr lang="en-GB" dirty="0">
                <a:solidFill>
                  <a:schemeClr val="bg1"/>
                </a:solidFill>
                <a:cs typeface="Arial" pitchFamily="34" charset="0"/>
              </a:rPr>
              <a:t>; </a:t>
            </a:r>
            <a:r>
              <a:rPr lang="en-GB" baseline="30000" dirty="0" smtClean="0">
                <a:solidFill>
                  <a:schemeClr val="bg1"/>
                </a:solidFill>
                <a:cs typeface="Arial" pitchFamily="34" charset="0"/>
              </a:rPr>
              <a:t>2</a:t>
            </a:r>
            <a:r>
              <a:rPr lang="en-GB" dirty="0" smtClean="0">
                <a:solidFill>
                  <a:schemeClr val="bg1"/>
                </a:solidFill>
                <a:cs typeface="Arial" pitchFamily="34" charset="0"/>
              </a:rPr>
              <a:t>Nobis &amp; </a:t>
            </a:r>
            <a:r>
              <a:rPr lang="en-GB" baseline="30000" dirty="0" smtClean="0">
                <a:solidFill>
                  <a:schemeClr val="bg1"/>
                </a:solidFill>
                <a:cs typeface="Arial" pitchFamily="34" charset="0"/>
              </a:rPr>
              <a:t>3</a:t>
            </a:r>
            <a:r>
              <a:rPr lang="en-GB" dirty="0" smtClean="0">
                <a:solidFill>
                  <a:schemeClr val="bg1"/>
                </a:solidFill>
                <a:cs typeface="Arial" pitchFamily="34" charset="0"/>
              </a:rPr>
              <a:t>Wowlab</a:t>
            </a:r>
            <a:r>
              <a:rPr lang="en-GB" dirty="0">
                <a:solidFill>
                  <a:schemeClr val="bg1"/>
                </a:solidFill>
                <a:cs typeface="Arial" pitchFamily="34" charset="0"/>
              </a:rPr>
              <a:t>, </a:t>
            </a:r>
            <a:r>
              <a:rPr lang="en-GB" dirty="0" err="1" smtClean="0">
                <a:solidFill>
                  <a:schemeClr val="bg1"/>
                </a:solidFill>
                <a:cs typeface="Arial" pitchFamily="34" charset="0"/>
              </a:rPr>
              <a:t>Enschede</a:t>
            </a:r>
            <a:r>
              <a:rPr lang="en-GB" dirty="0" smtClean="0">
                <a:solidFill>
                  <a:schemeClr val="bg1"/>
                </a:solidFill>
                <a:cs typeface="Arial" pitchFamily="34" charset="0"/>
              </a:rPr>
              <a:t>, The </a:t>
            </a:r>
            <a:r>
              <a:rPr lang="en-GB" dirty="0">
                <a:solidFill>
                  <a:schemeClr val="bg1"/>
                </a:solidFill>
                <a:cs typeface="Arial" pitchFamily="34" charset="0"/>
              </a:rPr>
              <a:t>Netherlands 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47553" y="8152829"/>
            <a:ext cx="24940684" cy="21890433"/>
          </a:xfrm>
          <a:prstGeom prst="roundRect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6717071" y="24066598"/>
            <a:ext cx="15358690" cy="289271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GB" sz="5400" dirty="0">
              <a:solidFill>
                <a:schemeClr val="tx1"/>
              </a:solidFill>
              <a:latin typeface="+mj-lt"/>
              <a:cs typeface="Arial" pitchFamily="34" charset="0"/>
            </a:endParaRPr>
          </a:p>
          <a:p>
            <a:endParaRPr lang="en-GB" dirty="0"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6442441" y="25794790"/>
            <a:ext cx="15885156" cy="5760640"/>
            <a:chOff x="35761723" y="24992032"/>
            <a:chExt cx="5688632" cy="5703286"/>
          </a:xfrm>
          <a:solidFill>
            <a:srgbClr val="014663"/>
          </a:solidFill>
        </p:grpSpPr>
        <p:sp>
          <p:nvSpPr>
            <p:cNvPr id="17" name="Rounded Rectangle 16"/>
            <p:cNvSpPr/>
            <p:nvPr/>
          </p:nvSpPr>
          <p:spPr>
            <a:xfrm>
              <a:off x="35761723" y="24992032"/>
              <a:ext cx="5688632" cy="4280630"/>
            </a:xfrm>
            <a:prstGeom prst="roundRect">
              <a:avLst/>
            </a:prstGeom>
            <a:grpFill/>
            <a:ln w="57150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Subtitle 2"/>
            <p:cNvSpPr txBox="1">
              <a:spLocks/>
            </p:cNvSpPr>
            <p:nvPr/>
          </p:nvSpPr>
          <p:spPr>
            <a:xfrm>
              <a:off x="35812833" y="25143672"/>
              <a:ext cx="5518700" cy="5551646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rmAutofit/>
            </a:bodyPr>
            <a:lstStyle>
              <a:lvl1pPr marL="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GB" sz="2800" dirty="0">
                  <a:solidFill>
                    <a:schemeClr val="bg1"/>
                  </a:solidFill>
                  <a:cs typeface="Arial" pitchFamily="34" charset="0"/>
                </a:rPr>
                <a:t>“</a:t>
              </a:r>
              <a:r>
                <a:rPr lang="en-GB" sz="2800" dirty="0" err="1">
                  <a:solidFill>
                    <a:schemeClr val="bg1"/>
                  </a:solidFill>
                  <a:cs typeface="Arial" pitchFamily="34" charset="0"/>
                </a:rPr>
                <a:t>Wetropolis</a:t>
              </a:r>
              <a:r>
                <a:rPr lang="en-GB" sz="2800" dirty="0">
                  <a:solidFill>
                    <a:schemeClr val="bg1"/>
                  </a:solidFill>
                  <a:cs typeface="Arial" pitchFamily="34" charset="0"/>
                </a:rPr>
                <a:t>: making </a:t>
              </a:r>
              <a:r>
                <a:rPr lang="en-GB" sz="2800" dirty="0" smtClean="0">
                  <a:solidFill>
                    <a:schemeClr val="bg1"/>
                  </a:solidFill>
                  <a:cs typeface="Arial" pitchFamily="34" charset="0"/>
                </a:rPr>
                <a:t>tangible</a:t>
              </a:r>
              <a:r>
                <a:rPr lang="en-GB" sz="2800" dirty="0">
                  <a:solidFill>
                    <a:schemeClr val="bg1"/>
                  </a:solidFill>
                  <a:cs typeface="Arial" pitchFamily="34" charset="0"/>
                </a:rPr>
                <a:t>, interactive models for education &amp; policy” is an </a:t>
              </a:r>
              <a:r>
                <a:rPr lang="en-GB" sz="2800" dirty="0" smtClean="0">
                  <a:solidFill>
                    <a:schemeClr val="bg1"/>
                  </a:solidFill>
                  <a:cs typeface="Arial" pitchFamily="34" charset="0"/>
                </a:rPr>
                <a:t>EFRO </a:t>
              </a:r>
              <a:r>
                <a:rPr lang="en-GB" sz="2800" dirty="0">
                  <a:solidFill>
                    <a:schemeClr val="bg1"/>
                  </a:solidFill>
                  <a:cs typeface="Arial" pitchFamily="34" charset="0"/>
                </a:rPr>
                <a:t>RD consortium </a:t>
              </a:r>
              <a:r>
                <a:rPr lang="en-GB" sz="2800" dirty="0" smtClean="0">
                  <a:solidFill>
                    <a:schemeClr val="bg1"/>
                  </a:solidFill>
                  <a:cs typeface="Arial" pitchFamily="34" charset="0"/>
                </a:rPr>
                <a:t>(EU fund </a:t>
              </a:r>
              <a:r>
                <a:rPr lang="en-GB" sz="2800" dirty="0">
                  <a:solidFill>
                    <a:schemeClr val="bg1"/>
                  </a:solidFill>
                  <a:cs typeface="Arial" pitchFamily="34" charset="0"/>
                </a:rPr>
                <a:t>for regional development), led by </a:t>
              </a:r>
              <a:r>
                <a:rPr lang="en-GB" sz="2800" dirty="0" err="1">
                  <a:solidFill>
                    <a:schemeClr val="bg1"/>
                  </a:solidFill>
                  <a:cs typeface="Arial" pitchFamily="34" charset="0"/>
                </a:rPr>
                <a:t>Nobis</a:t>
              </a:r>
              <a:r>
                <a:rPr lang="en-GB" sz="2800" dirty="0">
                  <a:solidFill>
                    <a:schemeClr val="bg1"/>
                  </a:solidFill>
                  <a:cs typeface="Arial" pitchFamily="34" charset="0"/>
                </a:rPr>
                <a:t>, Dr </a:t>
              </a:r>
              <a:r>
                <a:rPr lang="en-GB" sz="2800" dirty="0" err="1">
                  <a:solidFill>
                    <a:schemeClr val="bg1"/>
                  </a:solidFill>
                  <a:cs typeface="Arial" pitchFamily="34" charset="0"/>
                </a:rPr>
                <a:t>Henk</a:t>
              </a:r>
              <a:r>
                <a:rPr lang="en-GB" sz="2800" dirty="0">
                  <a:solidFill>
                    <a:schemeClr val="bg1"/>
                  </a:solidFill>
                  <a:cs typeface="Arial" pitchFamily="34" charset="0"/>
                </a:rPr>
                <a:t> de </a:t>
              </a:r>
              <a:r>
                <a:rPr lang="en-GB" sz="2800" dirty="0" err="1">
                  <a:solidFill>
                    <a:schemeClr val="bg1"/>
                  </a:solidFill>
                  <a:cs typeface="Arial" pitchFamily="34" charset="0"/>
                </a:rPr>
                <a:t>Poot</a:t>
              </a:r>
              <a:r>
                <a:rPr lang="en-GB" sz="2800" dirty="0">
                  <a:solidFill>
                    <a:schemeClr val="bg1"/>
                  </a:solidFill>
                  <a:cs typeface="Arial" pitchFamily="34" charset="0"/>
                </a:rPr>
                <a:t>, </a:t>
              </a:r>
              <a:r>
                <a:rPr lang="en-GB" sz="2800" dirty="0" err="1">
                  <a:solidFill>
                    <a:schemeClr val="bg1"/>
                  </a:solidFill>
                  <a:cs typeface="Arial" pitchFamily="34" charset="0"/>
                </a:rPr>
                <a:t>henkdepoot</a:t>
              </a:r>
              <a:r>
                <a:rPr lang="en-GB" sz="2800" dirty="0" err="1" smtClean="0">
                  <a:solidFill>
                    <a:schemeClr val="bg1"/>
                  </a:solidFill>
                  <a:cs typeface="Arial" pitchFamily="34" charset="0"/>
                </a:rPr>
                <a:t>@</a:t>
              </a:r>
              <a:r>
                <a:rPr lang="en-GB" sz="2800" dirty="0" err="1" smtClean="0">
                  <a:solidFill>
                    <a:schemeClr val="bg1"/>
                  </a:solidFill>
                  <a:cs typeface="Arial" pitchFamily="34" charset="0"/>
                </a:rPr>
                <a:t>nobis.pro</a:t>
              </a:r>
              <a:endParaRPr lang="en-GB" sz="2800" dirty="0" smtClean="0">
                <a:solidFill>
                  <a:schemeClr val="bg1"/>
                </a:solidFill>
                <a:cs typeface="Arial" pitchFamily="34" charset="0"/>
              </a:endParaRPr>
            </a:p>
            <a:p>
              <a:pPr algn="l"/>
              <a:endParaRPr lang="en-GB" sz="28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  <a:p>
              <a:pPr algn="l"/>
              <a:r>
                <a:rPr lang="en-GB" sz="28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References</a:t>
              </a:r>
            </a:p>
            <a:p>
              <a:pPr algn="l"/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Arial" pitchFamily="34" charset="0"/>
                  <a:cs typeface="Arial" pitchFamily="34" charset="0"/>
                </a:rPr>
                <a:t>[1] 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Bokhove et al 2019: 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Wetropolis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 paper &amp; design. https://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github.com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/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obokhove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/wetropolis20162020</a:t>
              </a:r>
            </a:p>
            <a:p>
              <a:pPr algn="l"/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[2] 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Poot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, de, 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et al 2019: 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Wetropolis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 EU project. https://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www.wetropolis.nl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/</a:t>
              </a:r>
            </a:p>
            <a:p>
              <a:pPr algn="l"/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[3] Bokhove , Kent, 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Kelmanson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, Piton, 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Tacnet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 2018: https://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eartharxiv.org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/87z6w/ (</a:t>
              </a:r>
              <a:r>
                <a:rPr lang="en-GB" sz="2800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subm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 RRA); </a:t>
              </a:r>
              <a:endParaRPr lang="en-GB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Arial" pitchFamily="34" charset="0"/>
              </a:endParaRPr>
            </a:p>
            <a:p>
              <a:pPr algn="l"/>
              <a:r>
                <a:rPr lang="en-GB" sz="28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	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BKK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latin typeface="+mj-lt"/>
                  <a:cs typeface="Arial" pitchFamily="34" charset="0"/>
                </a:rPr>
                <a:t>: https://eartharxiv.org/stc7r/ &amp; BKK: 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cs typeface="Arial" pitchFamily="34" charset="0"/>
                </a:rPr>
                <a:t>https</a:t>
              </a:r>
              <a:r>
                <a:rPr lang="en-GB" sz="28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cs typeface="Arial" pitchFamily="34" charset="0"/>
                </a:rPr>
                <a:t>://</a:t>
              </a:r>
              <a:r>
                <a:rPr lang="en-GB" sz="2800" dirty="0" err="1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cs typeface="Arial" pitchFamily="34" charset="0"/>
                </a:rPr>
                <a:t>eartharxiv.org</a:t>
              </a:r>
              <a:r>
                <a:rPr lang="en-GB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cs typeface="Arial" pitchFamily="34" charset="0"/>
                </a:rPr>
                <a:t>/w9evx/ </a:t>
              </a:r>
              <a:endParaRPr lang="en-GB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j-lt"/>
                <a:cs typeface="Arial" pitchFamily="34" charset="0"/>
              </a:endParaRPr>
            </a:p>
            <a:p>
              <a:pPr marL="457200" indent="-457200" algn="l">
                <a:buFont typeface="Arial"/>
                <a:buChar char="•"/>
              </a:pPr>
              <a:endPara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cs typeface="Arial" pitchFamily="34" charset="0"/>
              </a:endParaRPr>
            </a:p>
            <a:p>
              <a:pPr algn="l"/>
              <a:endParaRPr lang="en-GB" sz="28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  <a:p>
              <a:pPr algn="l"/>
              <a:endParaRPr lang="en-GB" sz="28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  <a:p>
              <a:pPr marL="457200" indent="-457200" algn="l">
                <a:buFontTx/>
                <a:buChar char="-"/>
              </a:pPr>
              <a:endParaRPr lang="en-GB" sz="2800" dirty="0">
                <a:solidFill>
                  <a:schemeClr val="tx1"/>
                </a:solidFill>
                <a:latin typeface="+mj-lt"/>
                <a:cs typeface="Arial" pitchFamily="34" charset="0"/>
              </a:endParaRPr>
            </a:p>
            <a:p>
              <a:endParaRPr lang="en-GB" dirty="0">
                <a:latin typeface="Arial" pitchFamily="34" charset="0"/>
                <a:cs typeface="Arial" pitchFamily="34" charset="0"/>
              </a:endParaRPr>
            </a:p>
            <a:p>
              <a:endParaRPr lang="en-GB" dirty="0"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18449553" y="7432750"/>
            <a:ext cx="17076759" cy="2465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solidFill>
                  <a:schemeClr val="tx2"/>
                </a:solidFill>
                <a:cs typeface="Arial" pitchFamily="34" charset="0"/>
              </a:rPr>
              <a:t>                                                                                                                                          </a:t>
            </a:r>
          </a:p>
          <a:p>
            <a:endParaRPr lang="en-GB" dirty="0"/>
          </a:p>
        </p:txBody>
      </p:sp>
      <p:grpSp>
        <p:nvGrpSpPr>
          <p:cNvPr id="47" name="Group 46"/>
          <p:cNvGrpSpPr/>
          <p:nvPr/>
        </p:nvGrpSpPr>
        <p:grpSpPr>
          <a:xfrm>
            <a:off x="26370432" y="5992590"/>
            <a:ext cx="16052179" cy="1800200"/>
            <a:chOff x="15547356" y="6015154"/>
            <a:chExt cx="7167150" cy="1800200"/>
          </a:xfrm>
        </p:grpSpPr>
        <p:sp>
          <p:nvSpPr>
            <p:cNvPr id="10" name="Rounded Rectangle 9"/>
            <p:cNvSpPr/>
            <p:nvPr/>
          </p:nvSpPr>
          <p:spPr>
            <a:xfrm>
              <a:off x="15547356" y="6015154"/>
              <a:ext cx="7155628" cy="1800200"/>
            </a:xfrm>
            <a:prstGeom prst="roundRect">
              <a:avLst/>
            </a:prstGeom>
            <a:solidFill>
              <a:srgbClr val="014663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5901017" y="6087162"/>
              <a:ext cx="6813489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r>
                <a:rPr lang="en-GB" sz="8000" dirty="0" smtClean="0">
                  <a:solidFill>
                    <a:schemeClr val="bg1"/>
                  </a:solidFill>
                  <a:cs typeface="Arial" pitchFamily="34" charset="0"/>
                </a:rPr>
                <a:t>Education &amp; water-management</a:t>
              </a:r>
              <a:endParaRPr lang="en-GB" sz="8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69" name="Picture 6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15449" y="2824238"/>
            <a:ext cx="6854929" cy="2247051"/>
          </a:xfrm>
          <a:prstGeom prst="rect">
            <a:avLst/>
          </a:prstGeom>
        </p:spPr>
      </p:pic>
      <p:grpSp>
        <p:nvGrpSpPr>
          <p:cNvPr id="70" name="Group 69"/>
          <p:cNvGrpSpPr/>
          <p:nvPr/>
        </p:nvGrpSpPr>
        <p:grpSpPr>
          <a:xfrm>
            <a:off x="519561" y="5992590"/>
            <a:ext cx="26695436" cy="1800200"/>
            <a:chOff x="4374888" y="6951258"/>
            <a:chExt cx="7561086" cy="1800200"/>
          </a:xfrm>
        </p:grpSpPr>
        <p:sp>
          <p:nvSpPr>
            <p:cNvPr id="71" name="Rounded Rectangle 70"/>
            <p:cNvSpPr/>
            <p:nvPr/>
          </p:nvSpPr>
          <p:spPr>
            <a:xfrm>
              <a:off x="4374888" y="6951258"/>
              <a:ext cx="7155628" cy="1800200"/>
            </a:xfrm>
            <a:prstGeom prst="roundRect">
              <a:avLst/>
            </a:prstGeom>
            <a:solidFill>
              <a:srgbClr val="014663"/>
            </a:solidFill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823582" y="7023266"/>
              <a:ext cx="711239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8000" dirty="0" smtClean="0">
                  <a:solidFill>
                    <a:schemeClr val="bg1"/>
                  </a:solidFill>
                  <a:cs typeface="Arial" pitchFamily="34" charset="0"/>
                </a:rPr>
                <a:t>Mathematics of </a:t>
              </a:r>
              <a:r>
                <a:rPr lang="en-GB" sz="8000" dirty="0" smtClean="0">
                  <a:solidFill>
                    <a:schemeClr val="bg1"/>
                  </a:solidFill>
                  <a:cs typeface="Arial" pitchFamily="34" charset="0"/>
                </a:rPr>
                <a:t>extreme rainfall/flood </a:t>
              </a:r>
              <a:r>
                <a:rPr lang="en-GB" sz="8000" dirty="0" smtClean="0">
                  <a:solidFill>
                    <a:schemeClr val="bg1"/>
                  </a:solidFill>
                  <a:cs typeface="Arial" pitchFamily="34" charset="0"/>
                </a:rPr>
                <a:t>demonstrator</a:t>
              </a:r>
              <a:endParaRPr lang="en-GB" sz="8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2031729" y="8728894"/>
            <a:ext cx="2174641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i="1" dirty="0" err="1" smtClean="0">
                <a:solidFill>
                  <a:srgbClr val="FF0000"/>
                </a:solidFill>
              </a:rPr>
              <a:t>Wetropolis</a:t>
            </a:r>
            <a:r>
              <a:rPr lang="en-US" sz="3200" dirty="0" smtClean="0"/>
              <a:t> interactive flood </a:t>
            </a:r>
            <a:r>
              <a:rPr lang="en-US" sz="3200" dirty="0"/>
              <a:t>demonstrator </a:t>
            </a:r>
            <a:r>
              <a:rPr lang="en-US" sz="3200" dirty="0" smtClean="0"/>
              <a:t>is based </a:t>
            </a:r>
            <a:r>
              <a:rPr lang="en-US" sz="3200" dirty="0"/>
              <a:t>on a mathematical design </a:t>
            </a:r>
            <a:r>
              <a:rPr lang="en-US" sz="3200" dirty="0" smtClean="0"/>
              <a:t>and </a:t>
            </a:r>
            <a:r>
              <a:rPr lang="en-US" sz="3200" dirty="0" err="1" smtClean="0"/>
              <a:t>visualises</a:t>
            </a:r>
            <a:r>
              <a:rPr lang="en-US" sz="3200" dirty="0" smtClean="0"/>
              <a:t> </a:t>
            </a:r>
            <a:r>
              <a:rPr lang="en-US" sz="3200" dirty="0"/>
              <a:t>how extreme rainfall events can cause extreme </a:t>
            </a:r>
            <a:r>
              <a:rPr lang="en-US" sz="3200" dirty="0" smtClean="0"/>
              <a:t>river-flood </a:t>
            </a:r>
            <a:r>
              <a:rPr lang="en-US" sz="3200" dirty="0"/>
              <a:t>events in a dynamic, conceptual and scaled table-top set-up. </a:t>
            </a:r>
            <a:r>
              <a:rPr lang="en-GB" sz="3200" dirty="0" smtClean="0">
                <a:cs typeface="Arial" pitchFamily="34" charset="0"/>
              </a:rPr>
              <a:t>Galton boards are used </a:t>
            </a:r>
            <a:r>
              <a:rPr lang="en-GB" sz="3200" dirty="0">
                <a:cs typeface="Arial" pitchFamily="34" charset="0"/>
              </a:rPr>
              <a:t>to model different rainfall scenarios over the course of a </a:t>
            </a:r>
            <a:r>
              <a:rPr lang="en-GB" sz="3200" dirty="0" err="1">
                <a:cs typeface="Arial" pitchFamily="34" charset="0"/>
              </a:rPr>
              <a:t>Wetropolis</a:t>
            </a:r>
            <a:r>
              <a:rPr lang="en-GB" sz="3200" dirty="0">
                <a:cs typeface="Arial" pitchFamily="34" charset="0"/>
              </a:rPr>
              <a:t> day </a:t>
            </a:r>
            <a:r>
              <a:rPr lang="en-GB" sz="3200" dirty="0" smtClean="0">
                <a:cs typeface="Arial" pitchFamily="34" charset="0"/>
              </a:rPr>
              <a:t>(</a:t>
            </a:r>
            <a:r>
              <a:rPr lang="en-GB" sz="3200" dirty="0" err="1" smtClean="0">
                <a:cs typeface="Arial" pitchFamily="34" charset="0"/>
              </a:rPr>
              <a:t>wd</a:t>
            </a:r>
            <a:r>
              <a:rPr lang="en-GB" sz="3200" dirty="0" smtClean="0">
                <a:cs typeface="Arial" pitchFamily="34" charset="0"/>
              </a:rPr>
              <a:t>=10 </a:t>
            </a:r>
            <a:r>
              <a:rPr lang="en-GB" sz="3200" dirty="0">
                <a:cs typeface="Arial" pitchFamily="34" charset="0"/>
              </a:rPr>
              <a:t>seconds</a:t>
            </a:r>
            <a:r>
              <a:rPr lang="en-GB" sz="3200" dirty="0" smtClean="0">
                <a:cs typeface="Arial" pitchFamily="34" charset="0"/>
              </a:rPr>
              <a:t>) and extreme flooding in a city by rainfall on the current and previous days, as in the real world [1]. </a:t>
            </a:r>
            <a:endParaRPr lang="en-GB" sz="3200" dirty="0">
              <a:cs typeface="Arial" pitchFamily="34" charset="0"/>
            </a:endParaRPr>
          </a:p>
        </p:txBody>
      </p:sp>
      <p:pic>
        <p:nvPicPr>
          <p:cNvPr id="3" name="Picture 2" descr="icasp2018061511055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7065" y="10277066"/>
            <a:ext cx="10513168" cy="7884876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671689" y="10817126"/>
            <a:ext cx="1209734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3200" b="1" i="1" dirty="0">
                <a:solidFill>
                  <a:srgbClr val="FF0000"/>
                </a:solidFill>
                <a:cs typeface="Arial" pitchFamily="34" charset="0"/>
              </a:rPr>
              <a:t>Overview</a:t>
            </a:r>
            <a:r>
              <a:rPr lang="en-GB" sz="3200" dirty="0">
                <a:cs typeface="Arial" pitchFamily="34" charset="0"/>
              </a:rPr>
              <a:t>, modelled after Leeds’ Boxing Day flood </a:t>
            </a:r>
            <a:r>
              <a:rPr lang="en-GB" sz="3200" dirty="0" smtClean="0">
                <a:cs typeface="Arial" pitchFamily="34" charset="0"/>
              </a:rPr>
              <a:t>2015 (1:300yr return-period event):</a:t>
            </a:r>
          </a:p>
          <a:p>
            <a:pPr marL="457200" indent="-457200" algn="just">
              <a:buFont typeface="Arial"/>
              <a:buChar char="•"/>
            </a:pPr>
            <a:r>
              <a:rPr lang="en-GB" sz="3200" dirty="0" smtClean="0">
                <a:cs typeface="Arial" pitchFamily="34" charset="0"/>
              </a:rPr>
              <a:t>1:100 sloped river bed; </a:t>
            </a:r>
            <a:r>
              <a:rPr lang="en-GB" sz="3200" dirty="0" err="1" smtClean="0">
                <a:cs typeface="Arial" pitchFamily="34" charset="0"/>
              </a:rPr>
              <a:t>Wetropolis</a:t>
            </a:r>
            <a:r>
              <a:rPr lang="en-GB" sz="3200" dirty="0" smtClean="0">
                <a:cs typeface="Arial" pitchFamily="34" charset="0"/>
              </a:rPr>
              <a:t> day 10s; upstream inflow; with canal, reservoir/lake &amp; porous groundwater moor draining into river;</a:t>
            </a:r>
          </a:p>
          <a:p>
            <a:pPr marL="457200" indent="-457200" algn="just">
              <a:buFont typeface="Arial"/>
              <a:buChar char="•"/>
            </a:pPr>
            <a:r>
              <a:rPr lang="en-GB" sz="3200" dirty="0">
                <a:cs typeface="Arial" pitchFamily="34" charset="0"/>
              </a:rPr>
              <a:t>c</a:t>
            </a:r>
            <a:r>
              <a:rPr lang="en-GB" sz="3200" dirty="0" smtClean="0">
                <a:cs typeface="Arial" pitchFamily="34" charset="0"/>
              </a:rPr>
              <a:t>hance of rare flood event in city after 90% rainfall (9s/</a:t>
            </a:r>
            <a:r>
              <a:rPr lang="en-GB" sz="3200" dirty="0" err="1" smtClean="0">
                <a:cs typeface="Arial" pitchFamily="34" charset="0"/>
              </a:rPr>
              <a:t>wd</a:t>
            </a:r>
            <a:r>
              <a:rPr lang="en-GB" sz="3200" dirty="0" smtClean="0">
                <a:cs typeface="Arial" pitchFamily="34" charset="0"/>
              </a:rPr>
              <a:t>) is (1/16)x(7/16)=7/256 with a </a:t>
            </a:r>
            <a:r>
              <a:rPr lang="en-GB" sz="3200" i="1" dirty="0" smtClean="0">
                <a:cs typeface="Arial" pitchFamily="34" charset="0"/>
              </a:rPr>
              <a:t>(</a:t>
            </a:r>
            <a:r>
              <a:rPr lang="en-GB" sz="3200" i="1" dirty="0" smtClean="0">
                <a:solidFill>
                  <a:srgbClr val="0000FF"/>
                </a:solidFill>
                <a:cs typeface="Arial" pitchFamily="34" charset="0"/>
              </a:rPr>
              <a:t>256/7)x10s=6:06min return period</a:t>
            </a:r>
            <a:r>
              <a:rPr lang="en-GB" sz="3200" dirty="0" smtClean="0">
                <a:cs typeface="Arial" pitchFamily="34" charset="0"/>
              </a:rPr>
              <a:t>.</a:t>
            </a:r>
            <a:endParaRPr lang="en-GB" sz="3200" dirty="0">
              <a:cs typeface="Arial" pitchFamily="34" charset="0"/>
            </a:endParaRPr>
          </a:p>
        </p:txBody>
      </p:sp>
      <p:pic>
        <p:nvPicPr>
          <p:cNvPr id="41" name="Picture 40" descr="CIMG2148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201" y="21834350"/>
            <a:ext cx="10561173" cy="7920880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239641" y="22698446"/>
            <a:ext cx="453650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b="1" i="1" dirty="0" err="1">
                <a:solidFill>
                  <a:srgbClr val="FF0000"/>
                </a:solidFill>
              </a:rPr>
              <a:t>Wetropolis</a:t>
            </a:r>
            <a:r>
              <a:rPr lang="en-US" sz="3200" dirty="0"/>
              <a:t> </a:t>
            </a:r>
            <a:r>
              <a:rPr lang="en-US" sz="3200" dirty="0" smtClean="0"/>
              <a:t>is designed to </a:t>
            </a:r>
            <a:r>
              <a:rPr lang="en-US" sz="3200" b="1" i="1" dirty="0" smtClean="0">
                <a:solidFill>
                  <a:srgbClr val="0000FF"/>
                </a:solidFill>
              </a:rPr>
              <a:t>flood</a:t>
            </a:r>
            <a:r>
              <a:rPr lang="en-US" sz="3200" dirty="0" smtClean="0"/>
              <a:t> (right) under extreme rainfall (9s/</a:t>
            </a:r>
            <a:r>
              <a:rPr lang="en-US" sz="3200" dirty="0" err="1" smtClean="0"/>
              <a:t>wd</a:t>
            </a:r>
            <a:r>
              <a:rPr lang="en-US" sz="3200" dirty="0" smtClean="0"/>
              <a:t>) in moor &amp; reservoir; </a:t>
            </a:r>
            <a:r>
              <a:rPr lang="en-US" sz="3200" dirty="0" smtClean="0"/>
              <a:t>two consecutive </a:t>
            </a:r>
            <a:r>
              <a:rPr lang="en-US" sz="3200" dirty="0" err="1" smtClean="0"/>
              <a:t>wd’s</a:t>
            </a:r>
            <a:r>
              <a:rPr lang="en-US" sz="3200" dirty="0" smtClean="0"/>
              <a:t> of extreme rainfall  lead to </a:t>
            </a:r>
            <a:r>
              <a:rPr lang="en-US" sz="3200" dirty="0"/>
              <a:t>a chance of </a:t>
            </a:r>
            <a:r>
              <a:rPr lang="en-US" sz="3200" dirty="0" smtClean="0"/>
              <a:t>(7/256)</a:t>
            </a:r>
            <a:r>
              <a:rPr lang="en-US" sz="3200" baseline="30000" dirty="0" smtClean="0"/>
              <a:t>2</a:t>
            </a:r>
            <a:r>
              <a:rPr lang="en-US" sz="3200" dirty="0" smtClean="0"/>
              <a:t> &lt;1%; </a:t>
            </a:r>
            <a:r>
              <a:rPr lang="en-US" sz="3200" dirty="0" smtClean="0"/>
              <a:t>c</a:t>
            </a:r>
            <a:r>
              <a:rPr lang="en-US" sz="3200" dirty="0" smtClean="0"/>
              <a:t>f</a:t>
            </a:r>
            <a:r>
              <a:rPr lang="en-US" sz="3200" dirty="0"/>
              <a:t>. </a:t>
            </a:r>
            <a:r>
              <a:rPr lang="en-US" sz="3200" dirty="0" smtClean="0"/>
              <a:t>Boxing-Day </a:t>
            </a:r>
            <a:r>
              <a:rPr lang="en-US" sz="3200" dirty="0"/>
              <a:t>flood </a:t>
            </a:r>
            <a:r>
              <a:rPr lang="en-US" sz="3200" dirty="0" smtClean="0"/>
              <a:t>2015, s</a:t>
            </a:r>
            <a:r>
              <a:rPr lang="en-US" sz="3200" dirty="0" smtClean="0"/>
              <a:t>ee; </a:t>
            </a:r>
            <a:r>
              <a:rPr lang="en-US" sz="2000" dirty="0" smtClean="0"/>
              <a:t>https</a:t>
            </a:r>
            <a:r>
              <a:rPr lang="en-US" sz="2000" dirty="0" smtClean="0"/>
              <a:t>://</a:t>
            </a:r>
            <a:r>
              <a:rPr lang="en-US" sz="2000" dirty="0" err="1" smtClean="0"/>
              <a:t>youtube.com</a:t>
            </a:r>
            <a:r>
              <a:rPr lang="en-US" sz="2000" dirty="0" smtClean="0"/>
              <a:t>/watch?v=</a:t>
            </a:r>
            <a:r>
              <a:rPr lang="en-US" sz="2000" dirty="0" smtClean="0"/>
              <a:t>N4Sp5gHXcz4</a:t>
            </a:r>
            <a:endParaRPr lang="en-US" sz="2000" dirty="0"/>
          </a:p>
        </p:txBody>
      </p:sp>
      <p:sp>
        <p:nvSpPr>
          <p:cNvPr id="94" name="Rounded Rectangle 93"/>
          <p:cNvSpPr/>
          <p:nvPr/>
        </p:nvSpPr>
        <p:spPr>
          <a:xfrm>
            <a:off x="26514449" y="8296846"/>
            <a:ext cx="15769752" cy="16993888"/>
          </a:xfrm>
          <a:prstGeom prst="roundRect">
            <a:avLst/>
          </a:prstGeom>
          <a:noFill/>
          <a:ln w="762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TextBox 48"/>
          <p:cNvSpPr txBox="1"/>
          <p:nvPr/>
        </p:nvSpPr>
        <p:spPr>
          <a:xfrm>
            <a:off x="28098625" y="8440862"/>
            <a:ext cx="13105456" cy="4804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i="1" dirty="0" smtClean="0">
                <a:solidFill>
                  <a:srgbClr val="FF0000"/>
                </a:solidFill>
                <a:cs typeface="Arial" pitchFamily="34" charset="0"/>
              </a:rPr>
              <a:t>Droughts</a:t>
            </a:r>
            <a:r>
              <a:rPr lang="en-GB" sz="3200" dirty="0" smtClean="0">
                <a:cs typeface="Arial" pitchFamily="34" charset="0"/>
              </a:rPr>
              <a:t>: to visualise </a:t>
            </a:r>
            <a:r>
              <a:rPr lang="en-GB" sz="3200" dirty="0">
                <a:cs typeface="Arial" pitchFamily="34" charset="0"/>
              </a:rPr>
              <a:t>drought for the 1/16</a:t>
            </a:r>
            <a:r>
              <a:rPr lang="en-GB" sz="3200" baseline="30000" dirty="0">
                <a:cs typeface="Arial" pitchFamily="34" charset="0"/>
              </a:rPr>
              <a:t>th</a:t>
            </a:r>
            <a:r>
              <a:rPr lang="en-GB" sz="3200" dirty="0">
                <a:cs typeface="Arial" pitchFamily="34" charset="0"/>
              </a:rPr>
              <a:t> route of a dry </a:t>
            </a:r>
            <a:r>
              <a:rPr lang="en-GB" sz="3200" dirty="0" smtClean="0">
                <a:cs typeface="Arial" pitchFamily="34" charset="0"/>
              </a:rPr>
              <a:t>day, we use the outcome of the first Galton board (not used without rainfall</a:t>
            </a:r>
            <a:r>
              <a:rPr lang="en-GB" sz="3200" dirty="0">
                <a:cs typeface="Arial" pitchFamily="34" charset="0"/>
              </a:rPr>
              <a:t>) </a:t>
            </a:r>
            <a:r>
              <a:rPr lang="en-GB" sz="3200" dirty="0" smtClean="0">
                <a:cs typeface="Arial" pitchFamily="34" charset="0"/>
              </a:rPr>
              <a:t>after 2 </a:t>
            </a:r>
            <a:r>
              <a:rPr lang="en-GB" sz="3200" dirty="0" smtClean="0">
                <a:cs typeface="Arial" pitchFamily="34" charset="0"/>
              </a:rPr>
              <a:t>pins </a:t>
            </a:r>
            <a:r>
              <a:rPr lang="en-GB" sz="3200" dirty="0" smtClean="0">
                <a:cs typeface="Arial" pitchFamily="34" charset="0"/>
              </a:rPr>
              <a:t>with (3,1)/4 probability. For the 1/4-case, we enforce drought for 4 days, visualised by a </a:t>
            </a:r>
            <a:r>
              <a:rPr lang="en-GB" sz="3200" dirty="0" err="1" smtClean="0">
                <a:cs typeface="Arial" pitchFamily="34" charset="0"/>
              </a:rPr>
              <a:t>drinkwater</a:t>
            </a:r>
            <a:r>
              <a:rPr lang="en-GB" sz="3200" dirty="0" smtClean="0">
                <a:cs typeface="Arial" pitchFamily="34" charset="0"/>
              </a:rPr>
              <a:t> pipe from the moor falling dry:</a:t>
            </a:r>
            <a:r>
              <a:rPr lang="en-GB" sz="3200" i="1" dirty="0" smtClean="0">
                <a:cs typeface="Arial" pitchFamily="34" charset="0"/>
              </a:rPr>
              <a:t> no water supply</a:t>
            </a:r>
            <a:r>
              <a:rPr lang="en-GB" sz="3200" dirty="0" smtClean="0">
                <a:cs typeface="Arial" pitchFamily="34" charset="0"/>
              </a:rPr>
              <a:t>! </a:t>
            </a:r>
            <a:r>
              <a:rPr lang="en-GB" sz="3200" dirty="0">
                <a:cs typeface="Arial" pitchFamily="34" charset="0"/>
              </a:rPr>
              <a:t>N</a:t>
            </a:r>
            <a:r>
              <a:rPr lang="en-GB" sz="3200" dirty="0" smtClean="0">
                <a:cs typeface="Arial" pitchFamily="34" charset="0"/>
              </a:rPr>
              <a:t>ew </a:t>
            </a:r>
            <a:r>
              <a:rPr lang="en-GB" sz="3200" dirty="0" err="1" smtClean="0">
                <a:cs typeface="Arial" pitchFamily="34" charset="0"/>
              </a:rPr>
              <a:t>proba-bilities</a:t>
            </a:r>
            <a:r>
              <a:rPr lang="en-GB" sz="3200" dirty="0" smtClean="0">
                <a:cs typeface="Arial" pitchFamily="34" charset="0"/>
              </a:rPr>
              <a:t> then adjust to: (12,28,20,3,4)/</a:t>
            </a:r>
            <a:r>
              <a:rPr lang="en-GB" sz="3200" dirty="0" smtClean="0">
                <a:cs typeface="Arial" pitchFamily="34" charset="0"/>
              </a:rPr>
              <a:t>67 </a:t>
            </a:r>
            <a:r>
              <a:rPr lang="en-GB" sz="3200" dirty="0" smtClean="0">
                <a:cs typeface="Arial" pitchFamily="34" charset="0"/>
              </a:rPr>
              <a:t>for rainfall in reservoir, moor &amp; </a:t>
            </a:r>
            <a:r>
              <a:rPr lang="en-GB" sz="3200" dirty="0" err="1" smtClean="0">
                <a:cs typeface="Arial" pitchFamily="34" charset="0"/>
              </a:rPr>
              <a:t>reser-voir</a:t>
            </a:r>
            <a:r>
              <a:rPr lang="en-GB" sz="3200" dirty="0" smtClean="0">
                <a:cs typeface="Arial" pitchFamily="34" charset="0"/>
              </a:rPr>
              <a:t>, </a:t>
            </a:r>
            <a:r>
              <a:rPr lang="en-GB" sz="3200" dirty="0" smtClean="0">
                <a:cs typeface="Arial" pitchFamily="34" charset="0"/>
              </a:rPr>
              <a:t>moor, no </a:t>
            </a:r>
            <a:r>
              <a:rPr lang="en-GB" sz="3200" dirty="0" smtClean="0">
                <a:cs typeface="Arial" pitchFamily="34" charset="0"/>
              </a:rPr>
              <a:t>rain on single </a:t>
            </a:r>
            <a:r>
              <a:rPr lang="en-GB" sz="3200" dirty="0" smtClean="0">
                <a:cs typeface="Arial" pitchFamily="34" charset="0"/>
              </a:rPr>
              <a:t>day &amp; </a:t>
            </a:r>
            <a:r>
              <a:rPr lang="en-GB" sz="3200" dirty="0" smtClean="0">
                <a:cs typeface="Arial" pitchFamily="34" charset="0"/>
              </a:rPr>
              <a:t>no rain for 4 days. </a:t>
            </a:r>
            <a:r>
              <a:rPr lang="en-GB" sz="3200" b="1" i="1" dirty="0" smtClean="0">
                <a:cs typeface="Arial" pitchFamily="34" charset="0"/>
              </a:rPr>
              <a:t>Drought return period: </a:t>
            </a:r>
            <a:r>
              <a:rPr lang="en-GB" sz="3200" b="1" i="1" dirty="0" smtClean="0">
                <a:cs typeface="Arial" pitchFamily="34" charset="0"/>
              </a:rPr>
              <a:t>67x10s</a:t>
            </a:r>
            <a:r>
              <a:rPr lang="en-GB" sz="3200" b="1" i="1" dirty="0" smtClean="0">
                <a:cs typeface="Arial" pitchFamily="34" charset="0"/>
              </a:rPr>
              <a:t>=</a:t>
            </a:r>
            <a:r>
              <a:rPr lang="en-GB" sz="3200" b="1" i="1" dirty="0" smtClean="0">
                <a:cs typeface="Arial" pitchFamily="34" charset="0"/>
              </a:rPr>
              <a:t>11:</a:t>
            </a:r>
            <a:r>
              <a:rPr lang="en-GB" sz="3200" b="1" i="1" dirty="0" smtClean="0">
                <a:cs typeface="Arial" pitchFamily="34" charset="0"/>
              </a:rPr>
              <a:t>10</a:t>
            </a:r>
            <a:r>
              <a:rPr lang="en-GB" sz="3200" b="1" i="1" dirty="0" smtClean="0">
                <a:cs typeface="Arial" pitchFamily="34" charset="0"/>
              </a:rPr>
              <a:t>min</a:t>
            </a:r>
            <a:r>
              <a:rPr lang="en-GB" sz="3200" b="1" i="1" dirty="0" smtClean="0">
                <a:cs typeface="Arial" pitchFamily="34" charset="0"/>
              </a:rPr>
              <a:t>.</a:t>
            </a:r>
            <a:r>
              <a:rPr lang="en-GB" sz="3200" dirty="0" smtClean="0">
                <a:cs typeface="Arial" pitchFamily="34" charset="0"/>
              </a:rPr>
              <a:t> </a:t>
            </a:r>
            <a:r>
              <a:rPr lang="en-GB" sz="3200" i="1" dirty="0" smtClean="0">
                <a:solidFill>
                  <a:srgbClr val="0000FF"/>
                </a:solidFill>
                <a:cs typeface="Arial" pitchFamily="34" charset="0"/>
              </a:rPr>
              <a:t>New flooding return period: (</a:t>
            </a:r>
            <a:r>
              <a:rPr lang="en-GB" sz="3200" i="1" dirty="0" smtClean="0">
                <a:solidFill>
                  <a:srgbClr val="0000FF"/>
                </a:solidFill>
                <a:cs typeface="Arial" pitchFamily="34" charset="0"/>
              </a:rPr>
              <a:t>16x67/</a:t>
            </a:r>
            <a:r>
              <a:rPr lang="en-GB" sz="3200" i="1" dirty="0" smtClean="0">
                <a:solidFill>
                  <a:srgbClr val="0000FF"/>
                </a:solidFill>
                <a:cs typeface="Arial" pitchFamily="34" charset="0"/>
              </a:rPr>
              <a:t>28)x10s=6:</a:t>
            </a:r>
            <a:r>
              <a:rPr lang="en-GB" sz="3200" i="1" dirty="0" smtClean="0">
                <a:solidFill>
                  <a:srgbClr val="0000FF"/>
                </a:solidFill>
                <a:cs typeface="Arial" pitchFamily="34" charset="0"/>
              </a:rPr>
              <a:t>23min</a:t>
            </a:r>
            <a:r>
              <a:rPr lang="en-GB" sz="3200" i="1" dirty="0" smtClean="0">
                <a:solidFill>
                  <a:srgbClr val="0000FF"/>
                </a:solidFill>
                <a:cs typeface="Arial" pitchFamily="34" charset="0"/>
              </a:rPr>
              <a:t>.</a:t>
            </a:r>
          </a:p>
          <a:p>
            <a:endParaRPr lang="en-US" dirty="0"/>
          </a:p>
        </p:txBody>
      </p:sp>
      <p:sp>
        <p:nvSpPr>
          <p:cNvPr id="97" name="TextBox 96"/>
          <p:cNvSpPr txBox="1"/>
          <p:nvPr/>
        </p:nvSpPr>
        <p:spPr>
          <a:xfrm>
            <a:off x="26874489" y="12185278"/>
            <a:ext cx="3960440" cy="9721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b="1" i="1" dirty="0" smtClean="0">
                <a:solidFill>
                  <a:srgbClr val="FF0000"/>
                </a:solidFill>
                <a:cs typeface="Arial" pitchFamily="34" charset="0"/>
              </a:rPr>
              <a:t>Modular design</a:t>
            </a:r>
            <a:r>
              <a:rPr lang="en-GB" sz="3200" dirty="0" smtClean="0">
                <a:cs typeface="Arial" pitchFamily="34" charset="0"/>
              </a:rPr>
              <a:t>: we are currently making a </a:t>
            </a:r>
            <a:r>
              <a:rPr lang="en-GB" sz="3200" dirty="0" err="1" smtClean="0">
                <a:cs typeface="Arial" pitchFamily="34" charset="0"/>
              </a:rPr>
              <a:t>Wetropolis</a:t>
            </a:r>
            <a:r>
              <a:rPr lang="en-GB" sz="3200" dirty="0" smtClean="0">
                <a:cs typeface="Arial" pitchFamily="34" charset="0"/>
              </a:rPr>
              <a:t> NFM demonstrator </a:t>
            </a:r>
            <a:r>
              <a:rPr lang="en-GB" sz="3200" dirty="0" smtClean="0">
                <a:cs typeface="Arial" pitchFamily="34" charset="0"/>
              </a:rPr>
              <a:t>with</a:t>
            </a:r>
            <a:endParaRPr lang="en-GB" sz="3200" dirty="0" smtClean="0">
              <a:cs typeface="Arial" pitchFamily="34" charset="0"/>
            </a:endParaRPr>
          </a:p>
          <a:p>
            <a:pPr marL="457200" indent="-457200">
              <a:buFont typeface="Arial"/>
              <a:buChar char="•"/>
            </a:pPr>
            <a:r>
              <a:rPr lang="en-GB" sz="3200" dirty="0">
                <a:cs typeface="Arial" pitchFamily="34" charset="0"/>
              </a:rPr>
              <a:t>p</a:t>
            </a:r>
            <a:r>
              <a:rPr lang="en-GB" sz="3200" dirty="0" smtClean="0">
                <a:cs typeface="Arial" pitchFamily="34" charset="0"/>
              </a:rPr>
              <a:t>articipant-built </a:t>
            </a:r>
            <a:r>
              <a:rPr lang="en-GB" sz="3200" i="1" dirty="0" smtClean="0">
                <a:cs typeface="Arial" pitchFamily="34" charset="0"/>
              </a:rPr>
              <a:t>leaky dams </a:t>
            </a:r>
            <a:r>
              <a:rPr lang="en-GB" sz="3200" dirty="0" smtClean="0">
                <a:cs typeface="Arial" pitchFamily="34" charset="0"/>
              </a:rPr>
              <a:t>in oasis-landscape; and,</a:t>
            </a:r>
          </a:p>
          <a:p>
            <a:pPr marL="457200" indent="-457200">
              <a:buFont typeface="Arial"/>
              <a:buChar char="•"/>
            </a:pPr>
            <a:r>
              <a:rPr lang="en-GB" sz="3200" dirty="0">
                <a:cs typeface="Arial" pitchFamily="34" charset="0"/>
              </a:rPr>
              <a:t>r</a:t>
            </a:r>
            <a:r>
              <a:rPr lang="en-GB" sz="3200" dirty="0" smtClean="0">
                <a:cs typeface="Arial" pitchFamily="34" charset="0"/>
              </a:rPr>
              <a:t>iver-bed inserts of different roughness (“trees, cement, gravel”).</a:t>
            </a:r>
            <a:endParaRPr lang="en-GB" sz="3200" dirty="0">
              <a:cs typeface="Arial" pitchFamily="34" charset="0"/>
            </a:endParaRPr>
          </a:p>
          <a:p>
            <a:r>
              <a:rPr lang="en-GB" sz="3200" dirty="0" smtClean="0">
                <a:cs typeface="Arial" pitchFamily="34" charset="0"/>
              </a:rPr>
              <a:t>NFM = Natural </a:t>
            </a:r>
            <a:r>
              <a:rPr lang="en-GB" sz="3200" dirty="0">
                <a:cs typeface="Arial" pitchFamily="34" charset="0"/>
              </a:rPr>
              <a:t>Flood </a:t>
            </a:r>
            <a:r>
              <a:rPr lang="en-GB" sz="3200" dirty="0" smtClean="0">
                <a:cs typeface="Arial" pitchFamily="34" charset="0"/>
              </a:rPr>
              <a:t>Management.</a:t>
            </a:r>
          </a:p>
          <a:p>
            <a:endParaRPr lang="en-GB" sz="3200" dirty="0" smtClean="0">
              <a:cs typeface="Arial" pitchFamily="34" charset="0"/>
            </a:endParaRPr>
          </a:p>
          <a:p>
            <a:endParaRPr lang="en-GB" sz="3200" dirty="0">
              <a:cs typeface="Arial" pitchFamily="34" charset="0"/>
            </a:endParaRPr>
          </a:p>
          <a:p>
            <a:endParaRPr lang="en-GB" sz="3200" dirty="0" smtClean="0">
              <a:cs typeface="Arial" pitchFamily="34" charset="0"/>
            </a:endParaRPr>
          </a:p>
          <a:p>
            <a:endParaRPr lang="en-GB" sz="3200" dirty="0"/>
          </a:p>
          <a:p>
            <a:endParaRPr lang="en-US" dirty="0"/>
          </a:p>
        </p:txBody>
      </p:sp>
      <p:sp>
        <p:nvSpPr>
          <p:cNvPr id="105" name="TextBox 104"/>
          <p:cNvSpPr txBox="1"/>
          <p:nvPr/>
        </p:nvSpPr>
        <p:spPr>
          <a:xfrm>
            <a:off x="26658465" y="18665998"/>
            <a:ext cx="4608512" cy="775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b="1" i="1" dirty="0" smtClean="0">
                <a:solidFill>
                  <a:srgbClr val="FF0000"/>
                </a:solidFill>
              </a:rPr>
              <a:t>Promote </a:t>
            </a:r>
            <a:r>
              <a:rPr lang="en-GB" sz="3200" b="1" i="1" dirty="0">
                <a:solidFill>
                  <a:srgbClr val="FF0000"/>
                </a:solidFill>
              </a:rPr>
              <a:t>active thinking </a:t>
            </a:r>
            <a:r>
              <a:rPr lang="en-GB" sz="3200" dirty="0"/>
              <a:t>about different </a:t>
            </a:r>
            <a:r>
              <a:rPr lang="en-GB" sz="3200" b="1" i="1" dirty="0"/>
              <a:t>scenarios</a:t>
            </a:r>
            <a:r>
              <a:rPr lang="en-GB" sz="3200" dirty="0"/>
              <a:t> of </a:t>
            </a:r>
            <a:r>
              <a:rPr lang="en-GB" sz="3200" dirty="0" smtClean="0"/>
              <a:t>flood/drought </a:t>
            </a:r>
            <a:r>
              <a:rPr lang="en-GB" sz="3200" dirty="0" err="1" smtClean="0"/>
              <a:t>mitiga-tion</a:t>
            </a:r>
            <a:r>
              <a:rPr lang="en-GB" sz="3200" dirty="0"/>
              <a:t>:</a:t>
            </a:r>
            <a:r>
              <a:rPr lang="en-GB" sz="3200" dirty="0" smtClean="0"/>
              <a:t> </a:t>
            </a:r>
            <a:r>
              <a:rPr lang="en-GB" sz="3200" dirty="0" err="1" smtClean="0"/>
              <a:t>Wetropolis</a:t>
            </a:r>
            <a:r>
              <a:rPr lang="en-GB" sz="3200" dirty="0" smtClean="0"/>
              <a:t> is useful </a:t>
            </a:r>
            <a:r>
              <a:rPr lang="en-GB" sz="3200" dirty="0"/>
              <a:t>precursor </a:t>
            </a:r>
            <a:r>
              <a:rPr lang="en-GB" sz="3200" dirty="0" smtClean="0"/>
              <a:t>in creation [2] of </a:t>
            </a:r>
            <a:r>
              <a:rPr lang="en-GB" sz="3200" dirty="0"/>
              <a:t>water-</a:t>
            </a:r>
            <a:r>
              <a:rPr lang="en-GB" sz="3200" dirty="0" smtClean="0"/>
              <a:t>management solutions; also enhances </a:t>
            </a:r>
            <a:r>
              <a:rPr lang="en-GB" sz="3200" dirty="0"/>
              <a:t>citizens’ </a:t>
            </a:r>
            <a:r>
              <a:rPr lang="en-GB" sz="3200" dirty="0" smtClean="0"/>
              <a:t>participation</a:t>
            </a:r>
            <a:r>
              <a:rPr lang="en-GB" sz="3200" dirty="0"/>
              <a:t>.  </a:t>
            </a:r>
            <a:r>
              <a:rPr lang="en-GB" sz="3200" dirty="0" err="1" smtClean="0"/>
              <a:t>Wetropolis</a:t>
            </a:r>
            <a:r>
              <a:rPr lang="en-GB" sz="3200" dirty="0" smtClean="0"/>
              <a:t> led to flood-</a:t>
            </a:r>
            <a:r>
              <a:rPr lang="en-GB" sz="3200" dirty="0" smtClean="0"/>
              <a:t>excess-</a:t>
            </a:r>
            <a:r>
              <a:rPr lang="en-GB" sz="3200" dirty="0" smtClean="0"/>
              <a:t>volume</a:t>
            </a:r>
            <a:r>
              <a:rPr lang="en-GB" sz="3200" dirty="0" smtClean="0"/>
              <a:t> </a:t>
            </a:r>
            <a:r>
              <a:rPr lang="en-GB" sz="3200" dirty="0" smtClean="0"/>
              <a:t>based cost-effectiveness analysis, e.g., River </a:t>
            </a:r>
            <a:r>
              <a:rPr lang="en-GB" sz="3200" dirty="0" err="1" smtClean="0"/>
              <a:t>Brague</a:t>
            </a:r>
            <a:r>
              <a:rPr lang="en-GB" sz="3200" dirty="0" smtClean="0"/>
              <a:t> flood</a:t>
            </a:r>
          </a:p>
          <a:p>
            <a:pPr algn="r"/>
            <a:r>
              <a:rPr lang="en-GB" sz="3200" dirty="0" smtClean="0"/>
              <a:t> 2015, France [3]:</a:t>
            </a:r>
            <a:endParaRPr lang="en-GB" sz="3200" dirty="0"/>
          </a:p>
          <a:p>
            <a:pPr algn="r"/>
            <a:endParaRPr lang="en-US" dirty="0"/>
          </a:p>
        </p:txBody>
      </p:sp>
      <p:pic>
        <p:nvPicPr>
          <p:cNvPr id="52" name="Picture 51" descr="FEVgrr-W5m_Brague.pn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3001" y="19026038"/>
            <a:ext cx="5760640" cy="5760640"/>
          </a:xfrm>
          <a:prstGeom prst="rect">
            <a:avLst/>
          </a:prstGeom>
        </p:spPr>
      </p:pic>
      <p:pic>
        <p:nvPicPr>
          <p:cNvPr id="53" name="Picture 52" descr="Lake5.pn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3641" y="18954030"/>
            <a:ext cx="4752528" cy="4752528"/>
          </a:xfrm>
          <a:prstGeom prst="rect">
            <a:avLst/>
          </a:prstGeom>
        </p:spPr>
      </p:pic>
      <p:pic>
        <p:nvPicPr>
          <p:cNvPr id="5" name="Picture 4" descr="wetronew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8985" y="12257286"/>
            <a:ext cx="9361040" cy="6436394"/>
          </a:xfrm>
          <a:prstGeom prst="rect">
            <a:avLst/>
          </a:prstGeom>
        </p:spPr>
      </p:pic>
      <p:pic>
        <p:nvPicPr>
          <p:cNvPr id="6" name="Picture 5" descr="wetcopy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721" y="13985478"/>
            <a:ext cx="11665296" cy="7015932"/>
          </a:xfrm>
          <a:prstGeom prst="rect">
            <a:avLst/>
          </a:prstGeom>
        </p:spPr>
      </p:pic>
      <p:pic>
        <p:nvPicPr>
          <p:cNvPr id="12" name="Picture 11" descr="controlwetropolis.jpg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57" r="13662"/>
          <a:stretch/>
        </p:blipFill>
        <p:spPr>
          <a:xfrm>
            <a:off x="16937385" y="21258286"/>
            <a:ext cx="7560840" cy="7463503"/>
          </a:xfrm>
          <a:prstGeom prst="rect">
            <a:avLst/>
          </a:prstGeom>
        </p:spPr>
      </p:pic>
      <p:pic>
        <p:nvPicPr>
          <p:cNvPr id="9" name="Picture 8" descr="OP-Oost_ondertitel_EU-logo-RGB-2015-10-ENG-D04.jpg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561" y="3040262"/>
            <a:ext cx="5362232" cy="202622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2007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5162</TotalTime>
  <Words>713</Words>
  <Application>Microsoft Macintosh PowerPoint</Application>
  <PresentationFormat>Custom</PresentationFormat>
  <Paragraphs>32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2007Blank</vt:lpstr>
      <vt:lpstr>Wetropolis: models for education &amp; water-management of floods and droughts  Onno Bokhove1, Tom Kent1, Henk de Poot2 and Wout Zweers3  1School of Mathematics, University of Leeds, Leeds, UK; 2Nobis &amp; 3Wowlab, Enschede, The Netherlands </vt:lpstr>
    </vt:vector>
  </TitlesOfParts>
  <Company>University of Leeds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Wetropolis: a public engagement project on the science of flooding Onno Bokhove1, Wout Zweers2, Tom Kent1 and Tiffany Hicks1</dc:title>
  <dc:creator>Tiffany Hicks</dc:creator>
  <cp:lastModifiedBy>onno bokhove</cp:lastModifiedBy>
  <cp:revision>182</cp:revision>
  <cp:lastPrinted>2019-04-02T07:01:47Z</cp:lastPrinted>
  <dcterms:created xsi:type="dcterms:W3CDTF">2016-10-17T13:03:11Z</dcterms:created>
  <dcterms:modified xsi:type="dcterms:W3CDTF">2019-04-02T13:16:14Z</dcterms:modified>
</cp:coreProperties>
</file>

<file path=docProps/thumbnail.jpeg>
</file>